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371" r:id="rId2"/>
    <p:sldId id="299" r:id="rId3"/>
    <p:sldId id="300" r:id="rId4"/>
    <p:sldId id="372" r:id="rId5"/>
    <p:sldId id="394" r:id="rId6"/>
    <p:sldId id="395" r:id="rId7"/>
    <p:sldId id="396" r:id="rId8"/>
    <p:sldId id="397" r:id="rId9"/>
    <p:sldId id="398" r:id="rId10"/>
    <p:sldId id="400" r:id="rId11"/>
    <p:sldId id="401" r:id="rId12"/>
    <p:sldId id="402" r:id="rId13"/>
    <p:sldId id="403" r:id="rId14"/>
    <p:sldId id="362" r:id="rId15"/>
    <p:sldId id="534" r:id="rId16"/>
    <p:sldId id="363" r:id="rId17"/>
    <p:sldId id="364" r:id="rId18"/>
    <p:sldId id="365" r:id="rId19"/>
    <p:sldId id="370" r:id="rId20"/>
    <p:sldId id="375" r:id="rId21"/>
    <p:sldId id="366" r:id="rId22"/>
    <p:sldId id="367" r:id="rId23"/>
    <p:sldId id="369" r:id="rId24"/>
    <p:sldId id="376" r:id="rId25"/>
    <p:sldId id="533" r:id="rId26"/>
    <p:sldId id="358" r:id="rId27"/>
    <p:sldId id="368" r:id="rId28"/>
    <p:sldId id="535" r:id="rId29"/>
    <p:sldId id="517" r:id="rId30"/>
    <p:sldId id="518" r:id="rId31"/>
    <p:sldId id="274" r:id="rId32"/>
    <p:sldId id="298" r:id="rId33"/>
    <p:sldId id="284" r:id="rId34"/>
    <p:sldId id="29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920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56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9B2B6A18-75C4-40E0-898C-49E5CAAA95C1}"/>
    <pc:docChg chg="delSld modSld">
      <pc:chgData name="Wittman, Barry" userId="bff186cd-6ce8-41ba-8e8c-e85cdef216de" providerId="ADAL" clId="{9B2B6A18-75C4-40E0-898C-49E5CAAA95C1}" dt="2024-09-05T21:09:05.750" v="31" actId="20577"/>
      <pc:docMkLst>
        <pc:docMk/>
      </pc:docMkLst>
      <pc:sldChg chg="modSp">
        <pc:chgData name="Wittman, Barry" userId="bff186cd-6ce8-41ba-8e8c-e85cdef216de" providerId="ADAL" clId="{9B2B6A18-75C4-40E0-898C-49E5CAAA95C1}" dt="2024-09-05T15:11:00.146" v="23" actId="20577"/>
        <pc:sldMkLst>
          <pc:docMk/>
          <pc:sldMk cId="0" sldId="298"/>
        </pc:sldMkLst>
        <pc:spChg chg="mod">
          <ac:chgData name="Wittman, Barry" userId="bff186cd-6ce8-41ba-8e8c-e85cdef216de" providerId="ADAL" clId="{9B2B6A18-75C4-40E0-898C-49E5CAAA95C1}" dt="2024-09-05T15:11:00.146" v="23" actId="20577"/>
          <ac:spMkLst>
            <pc:docMk/>
            <pc:sldMk cId="0" sldId="298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9B2B6A18-75C4-40E0-898C-49E5CAAA95C1}" dt="2024-09-05T21:09:05.750" v="31" actId="20577"/>
        <pc:sldMkLst>
          <pc:docMk/>
          <pc:sldMk cId="0" sldId="371"/>
        </pc:sldMkLst>
        <pc:spChg chg="mod">
          <ac:chgData name="Wittman, Barry" userId="bff186cd-6ce8-41ba-8e8c-e85cdef216de" providerId="ADAL" clId="{9B2B6A18-75C4-40E0-898C-49E5CAAA95C1}" dt="2024-09-05T21:09:05.750" v="31" actId="20577"/>
          <ac:spMkLst>
            <pc:docMk/>
            <pc:sldMk cId="0" sldId="371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9B2B6A18-75C4-40E0-898C-49E5CAAA95C1}" dt="2024-09-05T15:08:38.502" v="0" actId="2696"/>
        <pc:sldMkLst>
          <pc:docMk/>
          <pc:sldMk cId="163261932" sldId="428"/>
        </pc:sldMkLst>
      </pc:sldChg>
      <pc:sldChg chg="del">
        <pc:chgData name="Wittman, Barry" userId="bff186cd-6ce8-41ba-8e8c-e85cdef216de" providerId="ADAL" clId="{9B2B6A18-75C4-40E0-898C-49E5CAAA95C1}" dt="2024-09-05T15:09:56.544" v="1" actId="2696"/>
        <pc:sldMkLst>
          <pc:docMk/>
          <pc:sldMk cId="1830563313" sldId="53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25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xkcd.com/844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Use_case_restaurant_model.sv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ommons.wikimedia.org/wiki/File:CheckEmail.sv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uml-diagrams.org/state-machine-diagrams.html#behavioral-state-machin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KP-UML-Generalization-20060325.sv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</a:t>
            </a:r>
            <a:r>
              <a:rPr lang="en-US"/>
              <a:t>- Monday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87C52-D21B-4B17-956C-9226C07BF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Requirements management in agile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440D4-1B86-4202-A57F-841A998F3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mission statement or other high-level needs are used to writer big user stories</a:t>
            </a:r>
          </a:p>
          <a:p>
            <a:r>
              <a:rPr lang="en-US" dirty="0"/>
              <a:t>Working with stakeholders, the team refines </a:t>
            </a:r>
            <a:r>
              <a:rPr lang="en-US" dirty="0" err="1"/>
              <a:t>sprintable</a:t>
            </a:r>
            <a:r>
              <a:rPr lang="en-US" dirty="0"/>
              <a:t> stories into operational-level and physical-level requirements</a:t>
            </a:r>
          </a:p>
          <a:p>
            <a:r>
              <a:rPr lang="en-US" dirty="0"/>
              <a:t>The product owner has the responsibility to update the product backlog as the product evolves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8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7A6EC-3CB5-41C8-9A4B-9183E1711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vs. product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3BACD-C3BC-4C29-9527-D67D270AD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Most industries call requirements analysis "product design"</a:t>
            </a:r>
          </a:p>
          <a:p>
            <a:r>
              <a:rPr lang="en-US" dirty="0"/>
              <a:t>A lot of other industries design things, but software developers tend not to use the same tools they do</a:t>
            </a:r>
          </a:p>
          <a:p>
            <a:pPr lvl="1"/>
            <a:r>
              <a:rPr lang="en-US" dirty="0"/>
              <a:t>Maybe just because we don't call it product design</a:t>
            </a:r>
          </a:p>
          <a:p>
            <a:r>
              <a:rPr lang="en-US" dirty="0"/>
              <a:t>It might be more helpful to think about requirements analysis in terms of design</a:t>
            </a:r>
          </a:p>
          <a:p>
            <a:pPr lvl="1"/>
            <a:r>
              <a:rPr lang="en-US" dirty="0"/>
              <a:t>Many designs are possible</a:t>
            </a:r>
          </a:p>
          <a:p>
            <a:pPr lvl="1"/>
            <a:r>
              <a:rPr lang="en-US" dirty="0"/>
              <a:t>It's smart to come up with several alternatives to see which ones people like best</a:t>
            </a:r>
          </a:p>
          <a:p>
            <a:pPr lvl="1"/>
            <a:r>
              <a:rPr lang="en-US" i="1" dirty="0"/>
              <a:t>Designing</a:t>
            </a:r>
            <a:r>
              <a:rPr lang="en-US" dirty="0"/>
              <a:t> is a more active mindset than </a:t>
            </a:r>
            <a:r>
              <a:rPr lang="en-US" i="1" dirty="0"/>
              <a:t>gathering requirements</a:t>
            </a:r>
          </a:p>
          <a:p>
            <a:r>
              <a:rPr lang="en-US" dirty="0"/>
              <a:t>Like other problem-solving activities, requirements analysis should involve:</a:t>
            </a:r>
          </a:p>
          <a:p>
            <a:pPr lvl="1"/>
            <a:r>
              <a:rPr lang="en-US" dirty="0"/>
              <a:t>Trial and error</a:t>
            </a:r>
          </a:p>
          <a:p>
            <a:pPr lvl="1"/>
            <a:r>
              <a:rPr lang="en-US" dirty="0"/>
              <a:t>Iteration</a:t>
            </a:r>
          </a:p>
          <a:p>
            <a:pPr lvl="1"/>
            <a:r>
              <a:rPr lang="en-US" dirty="0"/>
              <a:t>Recognition that there isn't a unique solution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6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123A6-FDBA-4ABD-9256-2C3087218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0B18E-D83F-4F16-A176-D57826107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software engineers say </a:t>
            </a:r>
            <a:r>
              <a:rPr lang="en-US" i="1" dirty="0"/>
              <a:t>modeling</a:t>
            </a:r>
            <a:r>
              <a:rPr lang="en-US" dirty="0"/>
              <a:t>, they usually mean drawing diagrams</a:t>
            </a:r>
          </a:p>
          <a:p>
            <a:r>
              <a:rPr lang="en-US" b="1" dirty="0"/>
              <a:t>Requirements modeling</a:t>
            </a:r>
            <a:r>
              <a:rPr lang="en-US" dirty="0"/>
              <a:t> is making representations (diagrams) that help you understand your requirements</a:t>
            </a:r>
          </a:p>
          <a:p>
            <a:r>
              <a:rPr lang="en-US" dirty="0"/>
              <a:t>Both traditional and agile processes use models</a:t>
            </a:r>
          </a:p>
          <a:p>
            <a:r>
              <a:rPr lang="en-US" dirty="0"/>
              <a:t>The </a:t>
            </a:r>
            <a:r>
              <a:rPr lang="en-US" b="1" dirty="0"/>
              <a:t>Unified Modeling Language (UML)</a:t>
            </a:r>
            <a:r>
              <a:rPr lang="en-US" dirty="0"/>
              <a:t> is the most common set of standards for representing such models</a:t>
            </a:r>
          </a:p>
          <a:p>
            <a:r>
              <a:rPr lang="en-US" dirty="0"/>
              <a:t>Some developers </a:t>
            </a:r>
            <a:r>
              <a:rPr lang="en-US"/>
              <a:t>use models </a:t>
            </a:r>
            <a:r>
              <a:rPr lang="en-US" dirty="0"/>
              <a:t>extensively, and others use them rarely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48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04A9-49A5-413D-941E-4E9B33326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requirements modeling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ED246B4-255D-45FC-90FB-9C886C5AC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885388"/>
              </p:ext>
            </p:extLst>
          </p:nvPr>
        </p:nvGraphicFramePr>
        <p:xfrm>
          <a:off x="76200" y="1539063"/>
          <a:ext cx="12027218" cy="5242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3088">
                  <a:extLst>
                    <a:ext uri="{9D8B030D-6E8A-4147-A177-3AD203B41FA5}">
                      <a16:colId xmlns:a16="http://schemas.microsoft.com/office/drawing/2014/main" val="804580260"/>
                    </a:ext>
                  </a:extLst>
                </a:gridCol>
                <a:gridCol w="5866058">
                  <a:extLst>
                    <a:ext uri="{9D8B030D-6E8A-4147-A177-3AD203B41FA5}">
                      <a16:colId xmlns:a16="http://schemas.microsoft.com/office/drawing/2014/main" val="341011197"/>
                    </a:ext>
                  </a:extLst>
                </a:gridCol>
                <a:gridCol w="3868072">
                  <a:extLst>
                    <a:ext uri="{9D8B030D-6E8A-4147-A177-3AD203B41FA5}">
                      <a16:colId xmlns:a16="http://schemas.microsoft.com/office/drawing/2014/main" val="4232106280"/>
                    </a:ext>
                  </a:extLst>
                </a:gridCol>
              </a:tblGrid>
              <a:tr h="4244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Show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Typical UML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971374"/>
                  </a:ext>
                </a:extLst>
              </a:tr>
              <a:tr h="104653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Use Case Models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 product interacting with its environment, often </a:t>
                      </a:r>
                      <a:r>
                        <a:rPr lang="en-US" sz="2400" b="1" dirty="0"/>
                        <a:t>actors</a:t>
                      </a:r>
                      <a:r>
                        <a:rPr lang="en-US" sz="2400" dirty="0"/>
                        <a:t> who take on roles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Use Case Diagram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337260"/>
                  </a:ext>
                </a:extLst>
              </a:tr>
              <a:tr h="7325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Conceptual Models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Relationships between entities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Class Diagram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6280000"/>
                  </a:ext>
                </a:extLst>
              </a:tr>
              <a:tr h="104653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State Diagrams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The states a product can be in and the transitions between those states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State Diagram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5026967"/>
                  </a:ext>
                </a:extLst>
              </a:tr>
              <a:tr h="73257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Decision Trees and Tables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What a product should do under various conditions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Activity Diagram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3635223"/>
                  </a:ext>
                </a:extLst>
              </a:tr>
              <a:tr h="104653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Data Flow Diagrams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How data enters, is processed, and leaves the product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Activity Diagram or Sequence Diagram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9610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805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7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EDA371-E2AD-4CC8-8E54-15436BBB5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4C6ABC-3DD0-4EF7-BC6B-398391DA7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both the requirements stage and the design stage, modeling can be useful</a:t>
            </a:r>
          </a:p>
          <a:p>
            <a:r>
              <a:rPr lang="en-US" b="1" dirty="0"/>
              <a:t>Modeling</a:t>
            </a:r>
            <a:r>
              <a:rPr lang="en-US" dirty="0"/>
              <a:t> mostly means drawing boxes and arrows</a:t>
            </a:r>
          </a:p>
          <a:p>
            <a:r>
              <a:rPr lang="en-US" dirty="0"/>
              <a:t>We want high-level descriptions of:</a:t>
            </a:r>
          </a:p>
          <a:p>
            <a:pPr lvl="1"/>
            <a:r>
              <a:rPr lang="en-US" dirty="0"/>
              <a:t>What the thing is supposed to do</a:t>
            </a:r>
          </a:p>
          <a:p>
            <a:pPr lvl="1"/>
            <a:r>
              <a:rPr lang="en-US" dirty="0"/>
              <a:t>What parts it's composed of</a:t>
            </a:r>
          </a:p>
          <a:p>
            <a:pPr lvl="1"/>
            <a:r>
              <a:rPr lang="en-US" dirty="0"/>
              <a:t>How it does what it does</a:t>
            </a:r>
          </a:p>
        </p:txBody>
      </p:sp>
    </p:spTree>
    <p:extLst>
      <p:ext uri="{BB962C8B-B14F-4D97-AF65-F5344CB8AC3E}">
        <p14:creationId xmlns:p14="http://schemas.microsoft.com/office/powerpoint/2010/main" val="6409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modeling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Models leave out details</a:t>
            </a:r>
          </a:p>
          <a:p>
            <a:r>
              <a:rPr lang="en-US" dirty="0"/>
              <a:t>Models are useful to help understand a complex system</a:t>
            </a:r>
          </a:p>
          <a:p>
            <a:pPr lvl="1"/>
            <a:r>
              <a:rPr lang="en-US" dirty="0"/>
              <a:t>During requirements engineering, models clarify what an existing system does</a:t>
            </a:r>
          </a:p>
          <a:p>
            <a:pPr lvl="1"/>
            <a:r>
              <a:rPr lang="en-US" dirty="0"/>
              <a:t>Or models could be used to plan out a new system</a:t>
            </a:r>
          </a:p>
          <a:p>
            <a:r>
              <a:rPr lang="en-US" dirty="0"/>
              <a:t>Models can represent different perspectives of a system:</a:t>
            </a:r>
          </a:p>
          <a:p>
            <a:pPr lvl="1"/>
            <a:r>
              <a:rPr lang="en-US" b="1" dirty="0"/>
              <a:t>External:</a:t>
            </a:r>
            <a:r>
              <a:rPr lang="en-US" dirty="0"/>
              <a:t> the context of a system</a:t>
            </a:r>
          </a:p>
          <a:p>
            <a:pPr lvl="1"/>
            <a:r>
              <a:rPr lang="en-US" b="1" dirty="0"/>
              <a:t>Interaction:</a:t>
            </a:r>
            <a:r>
              <a:rPr lang="en-US" dirty="0"/>
              <a:t> the interactions within the system or between it and the outside</a:t>
            </a:r>
          </a:p>
          <a:p>
            <a:pPr lvl="1"/>
            <a:r>
              <a:rPr lang="en-US" b="1" dirty="0"/>
              <a:t>Structural:</a:t>
            </a:r>
            <a:r>
              <a:rPr lang="en-US" dirty="0"/>
              <a:t> organization of a system</a:t>
            </a:r>
          </a:p>
          <a:p>
            <a:pPr lvl="1"/>
            <a:r>
              <a:rPr lang="en-US" b="1" dirty="0"/>
              <a:t>Behavior:</a:t>
            </a:r>
            <a:r>
              <a:rPr lang="en-US" dirty="0"/>
              <a:t> how the system responds to events</a:t>
            </a:r>
          </a:p>
        </p:txBody>
      </p:sp>
    </p:spTree>
    <p:extLst>
      <p:ext uri="{BB962C8B-B14F-4D97-AF65-F5344CB8AC3E}">
        <p14:creationId xmlns:p14="http://schemas.microsoft.com/office/powerpoint/2010/main" val="168504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Unified Modeling Language</a:t>
            </a:r>
            <a:r>
              <a:rPr lang="en-US" dirty="0"/>
              <a:t> (UML) is an international standard for graphical models of software systems</a:t>
            </a:r>
          </a:p>
          <a:p>
            <a:r>
              <a:rPr lang="en-US" dirty="0"/>
              <a:t>A few useful kinds of diagrams:</a:t>
            </a:r>
          </a:p>
          <a:p>
            <a:pPr lvl="1"/>
            <a:r>
              <a:rPr lang="en-US" dirty="0"/>
              <a:t>Activity diagrams</a:t>
            </a:r>
          </a:p>
          <a:p>
            <a:pPr lvl="1"/>
            <a:r>
              <a:rPr lang="en-US" dirty="0"/>
              <a:t>Use case diagrams</a:t>
            </a:r>
          </a:p>
          <a:p>
            <a:pPr lvl="1"/>
            <a:r>
              <a:rPr lang="en-US" dirty="0"/>
              <a:t>Sequence diagrams</a:t>
            </a:r>
          </a:p>
          <a:p>
            <a:pPr lvl="1"/>
            <a:r>
              <a:rPr lang="en-US" dirty="0"/>
              <a:t>State diagrams</a:t>
            </a:r>
          </a:p>
          <a:p>
            <a:r>
              <a:rPr lang="en-US" dirty="0"/>
              <a:t>Class diagrams are important enough that we'll talk about them in greater detail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6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Activity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0104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Activity diagrams show the workflow of actions that a system takes</a:t>
            </a:r>
          </a:p>
          <a:p>
            <a:r>
              <a:rPr lang="en-US" dirty="0"/>
              <a:t>XKCD of an activity diagram for writing good code</a:t>
            </a:r>
          </a:p>
          <a:p>
            <a:pPr lvl="1"/>
            <a:r>
              <a:rPr lang="en-US" dirty="0"/>
              <a:t>From: </a:t>
            </a:r>
            <a:r>
              <a:rPr lang="en-US" dirty="0">
                <a:hlinkClick r:id="rId2"/>
              </a:rPr>
              <a:t>https://xkcd.com/844/</a:t>
            </a:r>
            <a:endParaRPr lang="en-US" dirty="0"/>
          </a:p>
          <a:p>
            <a:r>
              <a:rPr lang="en-US" dirty="0"/>
              <a:t>Formally:</a:t>
            </a:r>
          </a:p>
          <a:p>
            <a:pPr lvl="1"/>
            <a:r>
              <a:rPr lang="en-US" dirty="0"/>
              <a:t>Rounded rectangles represent actions</a:t>
            </a:r>
          </a:p>
          <a:p>
            <a:pPr lvl="1"/>
            <a:r>
              <a:rPr lang="en-US" dirty="0"/>
              <a:t>Diamonds represent decisions</a:t>
            </a:r>
          </a:p>
          <a:p>
            <a:pPr lvl="1"/>
            <a:r>
              <a:rPr lang="en-US" dirty="0"/>
              <a:t>Bars represent starting or ending concurrent activities</a:t>
            </a:r>
          </a:p>
          <a:p>
            <a:pPr lvl="1"/>
            <a:r>
              <a:rPr lang="en-US" dirty="0"/>
              <a:t>A black circle represents the start</a:t>
            </a:r>
          </a:p>
          <a:p>
            <a:pPr lvl="1"/>
            <a:r>
              <a:rPr lang="en-US" dirty="0"/>
              <a:t>An encircled black circle represents the end</a:t>
            </a:r>
          </a:p>
        </p:txBody>
      </p:sp>
      <p:pic>
        <p:nvPicPr>
          <p:cNvPr id="1026" name="Picture 2" descr="Good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55448"/>
            <a:ext cx="4333875" cy="661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50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detailed activity model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697070"/>
            <a:ext cx="8991600" cy="500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Requirements documents</a:t>
            </a:r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665767"/>
            <a:ext cx="8412529" cy="29636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Data-driven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872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Data-driven models show how input data is processed to generate output data</a:t>
            </a:r>
          </a:p>
          <a:p>
            <a:r>
              <a:rPr lang="en-US" dirty="0"/>
              <a:t>The following is an activity diagram that shows how blood sugar data is processed by a system to deliver the right amount of insulin</a:t>
            </a:r>
          </a:p>
        </p:txBody>
      </p:sp>
    </p:spTree>
    <p:extLst>
      <p:ext uri="{BB962C8B-B14F-4D97-AF65-F5344CB8AC3E}">
        <p14:creationId xmlns:p14="http://schemas.microsoft.com/office/powerpoint/2010/main" val="206223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Use case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553200" cy="4625609"/>
          </a:xfrm>
        </p:spPr>
        <p:txBody>
          <a:bodyPr/>
          <a:lstStyle/>
          <a:p>
            <a:r>
              <a:rPr lang="en-US" dirty="0"/>
              <a:t>Use case diagrams show relationships between users of a system and different use cases where the user is involved</a:t>
            </a:r>
          </a:p>
          <a:p>
            <a:r>
              <a:rPr lang="en-US" dirty="0"/>
              <a:t>Example from </a:t>
            </a:r>
            <a:r>
              <a:rPr lang="en-US" dirty="0">
                <a:hlinkClick r:id="rId3"/>
              </a:rPr>
              <a:t>Wikipedia</a:t>
            </a:r>
            <a:r>
              <a:rPr lang="en-US" dirty="0"/>
              <a:t>:</a:t>
            </a:r>
          </a:p>
        </p:txBody>
      </p:sp>
      <p:pic>
        <p:nvPicPr>
          <p:cNvPr id="2052" name="Picture 4" descr="File:Use case restaurant model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73395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96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Sequence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172200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Sequence diagrams show system object interactions over time</a:t>
            </a:r>
          </a:p>
          <a:p>
            <a:r>
              <a:rPr lang="en-US" dirty="0"/>
              <a:t>These messages are visualized as arrows</a:t>
            </a:r>
          </a:p>
          <a:p>
            <a:pPr lvl="1"/>
            <a:r>
              <a:rPr lang="en-US" dirty="0"/>
              <a:t>Solid arrow heads are synchronous messages</a:t>
            </a:r>
          </a:p>
          <a:p>
            <a:pPr lvl="1"/>
            <a:r>
              <a:rPr lang="en-US" dirty="0"/>
              <a:t>Open arrow heads are asynchronous messages</a:t>
            </a:r>
          </a:p>
          <a:p>
            <a:pPr lvl="1"/>
            <a:r>
              <a:rPr lang="en-US" dirty="0"/>
              <a:t>Dashed lines represent replies</a:t>
            </a:r>
          </a:p>
          <a:p>
            <a:r>
              <a:rPr lang="en-US" dirty="0"/>
              <a:t>Example from </a:t>
            </a:r>
            <a:r>
              <a:rPr lang="en-US" dirty="0">
                <a:hlinkClick r:id="rId2"/>
              </a:rPr>
              <a:t>Wikipedia</a:t>
            </a:r>
            <a:r>
              <a:rPr lang="en-US" dirty="0"/>
              <a:t>:</a:t>
            </a:r>
          </a:p>
        </p:txBody>
      </p:sp>
      <p:pic>
        <p:nvPicPr>
          <p:cNvPr id="3074" name="Picture 2" descr="File:CheckEmail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489718"/>
            <a:ext cx="5385335" cy="533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4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State diagrams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434" y="1752600"/>
            <a:ext cx="6387966" cy="4625609"/>
          </a:xfrm>
        </p:spPr>
        <p:txBody>
          <a:bodyPr/>
          <a:lstStyle/>
          <a:p>
            <a:r>
              <a:rPr lang="en-US" dirty="0"/>
              <a:t>State diagrams are the UML generalization of finite state automata from discrete math</a:t>
            </a:r>
          </a:p>
          <a:p>
            <a:r>
              <a:rPr lang="en-US" dirty="0"/>
              <a:t>They describe a series of states that a system can be in and how transitions between those states happen</a:t>
            </a:r>
          </a:p>
          <a:p>
            <a:r>
              <a:rPr lang="en-US" dirty="0"/>
              <a:t>Example from </a:t>
            </a:r>
            <a:r>
              <a:rPr lang="en-US" dirty="0">
                <a:hlinkClick r:id="rId2"/>
              </a:rPr>
              <a:t>uml-diagrams.org</a:t>
            </a:r>
            <a:r>
              <a:rPr lang="en-US" dirty="0"/>
              <a:t>:</a:t>
            </a:r>
          </a:p>
        </p:txBody>
      </p:sp>
      <p:pic>
        <p:nvPicPr>
          <p:cNvPr id="5122" name="Picture 2" descr="High level behavioral state machine for bank ATM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905000"/>
            <a:ext cx="4933777" cy="347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03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276600" y="1905000"/>
            <a:ext cx="8694705" cy="4876800"/>
            <a:chOff x="4419600" y="2388674"/>
            <a:chExt cx="7696522" cy="431692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76800" y="2388674"/>
              <a:ext cx="7239322" cy="4240726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4419600" y="6019800"/>
              <a:ext cx="2286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2"/>
            <a:ext cx="4114800" cy="43970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Event-driven modeling is another kind of behavioral modeling that focuses on how a system responds to events rather than on processing a stream of data</a:t>
            </a:r>
          </a:p>
          <a:p>
            <a:r>
              <a:rPr lang="en-US" dirty="0"/>
              <a:t>Here's a state diagram for a microwave oven based on various outside events</a:t>
            </a:r>
          </a:p>
        </p:txBody>
      </p:sp>
    </p:spTree>
    <p:extLst>
      <p:ext uri="{BB962C8B-B14F-4D97-AF65-F5344CB8AC3E}">
        <p14:creationId xmlns:p14="http://schemas.microsoft.com/office/powerpoint/2010/main" val="343268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FC425B-30F2-4E84-B7E8-34FE0BE4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Diagrams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3E230A-0165-4EE1-926E-7927B0831B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719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</a:t>
            </a:r>
            <a:r>
              <a:rPr lang="en-US" baseline="0" dirty="0"/>
              <a:t> models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Structural models show how a system is organized in terms of its components and their relationships</a:t>
            </a:r>
          </a:p>
          <a:p>
            <a:r>
              <a:rPr lang="en-US" dirty="0"/>
              <a:t>UML class diagrams are used for structural models, but they can be used in many different ways:</a:t>
            </a:r>
          </a:p>
          <a:p>
            <a:pPr lvl="1"/>
            <a:r>
              <a:rPr lang="en-US" dirty="0"/>
              <a:t>Relationships</a:t>
            </a:r>
          </a:p>
          <a:p>
            <a:pPr lvl="1"/>
            <a:r>
              <a:rPr lang="en-US" dirty="0"/>
              <a:t>Generalization</a:t>
            </a:r>
          </a:p>
          <a:p>
            <a:pPr lvl="1"/>
            <a:r>
              <a:rPr lang="en-US" dirty="0"/>
              <a:t>Aggregation</a:t>
            </a:r>
          </a:p>
        </p:txBody>
      </p:sp>
    </p:spTree>
    <p:extLst>
      <p:ext uri="{BB962C8B-B14F-4D97-AF65-F5344CB8AC3E}">
        <p14:creationId xmlns:p14="http://schemas.microsoft.com/office/powerpoint/2010/main" val="193721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le:KP-UML-Generalization-20060325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971800"/>
            <a:ext cx="6134100" cy="250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0" lang="en-US" sz="4500" b="1" kern="1200" dirty="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rPr>
              <a:t>Class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6200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Class diagrams show many kinds of relationships</a:t>
            </a:r>
          </a:p>
          <a:p>
            <a:r>
              <a:rPr lang="en-US" dirty="0"/>
              <a:t>The </a:t>
            </a:r>
            <a:r>
              <a:rPr lang="en-US" b="1" dirty="0"/>
              <a:t>classes</a:t>
            </a:r>
            <a:r>
              <a:rPr lang="en-US" dirty="0"/>
              <a:t> being described often (but not always) map to classes in object-oriented languages</a:t>
            </a:r>
          </a:p>
          <a:p>
            <a:r>
              <a:rPr lang="en-US" dirty="0"/>
              <a:t>The following symbols are used to mark class members: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		Public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/>
              <a:t>		Private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/>
              <a:t>		Protected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		Derived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en-US" dirty="0"/>
              <a:t>		Package</a:t>
            </a:r>
          </a:p>
          <a:p>
            <a:pPr lvl="1"/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*	</a:t>
            </a:r>
            <a:r>
              <a:rPr lang="en-US" dirty="0"/>
              <a:t>	Random</a:t>
            </a:r>
          </a:p>
          <a:p>
            <a:r>
              <a:rPr lang="en-US" dirty="0"/>
              <a:t>Example from </a:t>
            </a:r>
            <a:r>
              <a:rPr lang="en-US" dirty="0">
                <a:hlinkClick r:id="rId3"/>
              </a:rPr>
              <a:t>Wikipedia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7538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0644" y="1905000"/>
            <a:ext cx="6863756" cy="46256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2935844"/>
            <a:ext cx="4038600" cy="1102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5626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Associations between classes can be drawn with a line in a class diagram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Notations can be used to mark relationships as one to one, many to one, many to many, etc.</a:t>
            </a:r>
          </a:p>
          <a:p>
            <a:r>
              <a:rPr lang="en-US" dirty="0"/>
              <a:t>These kinds of relationships are particularly important when designing a database</a:t>
            </a:r>
          </a:p>
        </p:txBody>
      </p:sp>
    </p:spTree>
    <p:extLst>
      <p:ext uri="{BB962C8B-B14F-4D97-AF65-F5344CB8AC3E}">
        <p14:creationId xmlns:p14="http://schemas.microsoft.com/office/powerpoint/2010/main" val="263997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5626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Classes can be listed with their attributes</a:t>
            </a:r>
          </a:p>
          <a:p>
            <a:r>
              <a:rPr lang="en-US" dirty="0"/>
              <a:t>However, there are often classes that share attributes with each other</a:t>
            </a:r>
          </a:p>
          <a:p>
            <a:r>
              <a:rPr lang="en-US" dirty="0"/>
              <a:t>Some classes are specialized versions of other classes, with more attributes and abilities</a:t>
            </a:r>
          </a:p>
          <a:p>
            <a:r>
              <a:rPr lang="en-US" dirty="0"/>
              <a:t>This relationship between general classes and more specialized classes is handled in Java by the mechanic of </a:t>
            </a:r>
            <a:r>
              <a:rPr lang="en-US" b="1" dirty="0"/>
              <a:t>inheritance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7518" y="1676400"/>
            <a:ext cx="6098282" cy="428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38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715000" cy="4625609"/>
          </a:xfrm>
        </p:spPr>
        <p:txBody>
          <a:bodyPr/>
          <a:lstStyle/>
          <a:p>
            <a:r>
              <a:rPr lang="en-US" dirty="0"/>
              <a:t>Another way of using class diagrams is to show that some objects or classes are made up of smaller parts represented by other classes</a:t>
            </a:r>
          </a:p>
          <a:p>
            <a:r>
              <a:rPr lang="en-US" dirty="0"/>
              <a:t>A diamond shape is used to mark a class that is the whole, and its parts are connected to the diamond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4451" y="2362200"/>
            <a:ext cx="4857949" cy="31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89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 Chapter 2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B19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7DF754-E9C7-4545-B6E8-131804313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7718" y="2138361"/>
            <a:ext cx="2533650" cy="25812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059B5E8-793A-4913-A072-FE3AD9D83822}"/>
              </a:ext>
            </a:extLst>
          </p:cNvPr>
          <p:cNvSpPr/>
          <p:nvPr/>
        </p:nvSpPr>
        <p:spPr>
          <a:xfrm>
            <a:off x="6676487" y="1059257"/>
            <a:ext cx="4238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SCAN the QR CODE to REGISTER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8A620-5219-4158-9C92-DB8B4E505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415" y="204787"/>
            <a:ext cx="5381625" cy="64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70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Read Chapter 2: Software Processes for Wednesday</a:t>
            </a:r>
          </a:p>
          <a:p>
            <a:r>
              <a:rPr lang="en-US" dirty="0"/>
              <a:t>Keep working on your projects</a:t>
            </a:r>
          </a:p>
          <a:p>
            <a:pPr lvl="1"/>
            <a:r>
              <a:rPr lang="en-US"/>
              <a:t>SRS draft due Friday!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DA0DB-85F1-402A-81DF-E610BC79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CB76A-20BB-446D-95FD-66B5ECC189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0FDD3-DA0E-4521-A2CC-B266D3DC9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Verifying and validating requirements in traditional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C4CB5-779A-475D-B8C7-9CF8672B3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Traditional processes depend on requirements being right</a:t>
            </a:r>
          </a:p>
          <a:p>
            <a:r>
              <a:rPr lang="en-US" dirty="0"/>
              <a:t>The following characteristics should be checked:</a:t>
            </a:r>
          </a:p>
          <a:p>
            <a:pPr lvl="1"/>
            <a:r>
              <a:rPr lang="en-US" b="1" dirty="0"/>
              <a:t>Clarity:</a:t>
            </a:r>
            <a:r>
              <a:rPr lang="en-US" dirty="0"/>
              <a:t> Are the requirements clear (testable)?</a:t>
            </a:r>
          </a:p>
          <a:p>
            <a:pPr lvl="1"/>
            <a:r>
              <a:rPr lang="en-US" b="1" dirty="0"/>
              <a:t>Consistency:</a:t>
            </a:r>
            <a:r>
              <a:rPr lang="en-US" dirty="0"/>
              <a:t> Are there any contradictions?</a:t>
            </a:r>
          </a:p>
          <a:p>
            <a:pPr lvl="1"/>
            <a:r>
              <a:rPr lang="en-US" b="1" dirty="0"/>
              <a:t>Completeness:</a:t>
            </a:r>
            <a:r>
              <a:rPr lang="en-US" dirty="0"/>
              <a:t> Is everything covered in sufficient detail?</a:t>
            </a:r>
          </a:p>
          <a:p>
            <a:pPr lvl="1"/>
            <a:r>
              <a:rPr lang="en-US" b="1" dirty="0"/>
              <a:t>Correctness:</a:t>
            </a:r>
            <a:r>
              <a:rPr lang="en-US" dirty="0"/>
              <a:t> Do the requirements reflect what stakeholders want?</a:t>
            </a:r>
          </a:p>
          <a:p>
            <a:pPr lvl="1"/>
            <a:r>
              <a:rPr lang="en-US" b="1" dirty="0"/>
              <a:t>Well-formedness:</a:t>
            </a:r>
            <a:r>
              <a:rPr lang="en-US" dirty="0"/>
              <a:t> Are the requirements formatted correctly? (Uniquely labeled atomic requirements using "must" and "shall")</a:t>
            </a:r>
          </a:p>
          <a:p>
            <a:r>
              <a:rPr lang="en-US" b="1" dirty="0"/>
              <a:t>Reviews</a:t>
            </a:r>
            <a:r>
              <a:rPr lang="en-US" dirty="0"/>
              <a:t> are the process of having various people check the requirements for these characteristics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5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41E31-444B-418A-AD8C-403C24869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Verifying and validating requirements in agile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3ADDC-FEE9-4892-B3FD-306F7B20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Requirements are always under scrutiny in agile processes</a:t>
            </a:r>
          </a:p>
          <a:p>
            <a:pPr lvl="1"/>
            <a:r>
              <a:rPr lang="en-US" dirty="0"/>
              <a:t>Someone is always updating and prioritizing the product backlog</a:t>
            </a:r>
          </a:p>
          <a:p>
            <a:pPr lvl="1"/>
            <a:r>
              <a:rPr lang="en-US" dirty="0"/>
              <a:t>Requirements are checked at the end of each sprint</a:t>
            </a:r>
          </a:p>
          <a:p>
            <a:r>
              <a:rPr lang="en-US" dirty="0"/>
              <a:t>If the current version of the product behaves incorrectly, it might mean that the requirements are incorrect</a:t>
            </a:r>
          </a:p>
          <a:p>
            <a:r>
              <a:rPr lang="en-US" dirty="0"/>
              <a:t>Unfortunately, you need someone who can recognize the errors at the sprint reviews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1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451C5-F7A7-404B-8F18-1E2E6060C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Requirements management in traditional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FDD87-D6A8-452A-BBE4-6DAE161DE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Projects start with a product mission statement giving business requirements</a:t>
            </a:r>
          </a:p>
          <a:p>
            <a:r>
              <a:rPr lang="en-US" dirty="0"/>
              <a:t>Requirements analysis is the process of gathering stakeholder needs and using them to turn the mission statement </a:t>
            </a:r>
            <a:r>
              <a:rPr lang="en-US"/>
              <a:t>into a </a:t>
            </a:r>
            <a:r>
              <a:rPr lang="en-US" dirty="0"/>
              <a:t>list of requirements specifications</a:t>
            </a:r>
          </a:p>
          <a:p>
            <a:r>
              <a:rPr lang="en-US" dirty="0"/>
              <a:t>The result is a document called a software requirements specification (SRS)</a:t>
            </a:r>
          </a:p>
          <a:p>
            <a:pPr lvl="1"/>
            <a:r>
              <a:rPr lang="en-US" dirty="0"/>
              <a:t>This is what you've got to create for Project 1</a:t>
            </a:r>
          </a:p>
        </p:txBody>
      </p:sp>
    </p:spTree>
    <p:extLst>
      <p:ext uri="{BB962C8B-B14F-4D97-AF65-F5344CB8AC3E}">
        <p14:creationId xmlns:p14="http://schemas.microsoft.com/office/powerpoint/2010/main" val="421138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48FF6-E5C2-489F-9F8C-ADA958239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outline for an 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22052-2598-4045-A67E-D4D22394B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Introduction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/>
              <a:t>Product Vision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/>
              <a:t>Project Scope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/>
              <a:t>Stakeholders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/>
              <a:t>Design and Implementation Constraints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Functional Requirements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/>
              <a:t>Product Behavior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/>
              <a:t>User Interfaces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/>
              <a:t>System Interface</a:t>
            </a:r>
          </a:p>
          <a:p>
            <a:pPr marL="925830" lvl="1" indent="-514350">
              <a:buFont typeface="+mj-lt"/>
              <a:buAutoNum type="alphaUcPeriod"/>
            </a:pPr>
            <a:r>
              <a:rPr lang="en-US" dirty="0"/>
              <a:t>Data Requirements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Non-Functional Requirements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Other Requirements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Glossary</a:t>
            </a:r>
          </a:p>
        </p:txBody>
      </p:sp>
    </p:spTree>
    <p:extLst>
      <p:ext uri="{BB962C8B-B14F-4D97-AF65-F5344CB8AC3E}">
        <p14:creationId xmlns:p14="http://schemas.microsoft.com/office/powerpoint/2010/main" val="3998331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3246A-BD90-48DE-9877-C705817A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 outline for 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3656-B9E2-4157-960B-F1C275442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Introduction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Purpose of Document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Intended Audience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Scope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Definitions and Terminology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Overall Description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Product Functions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User Characteristics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Dependencies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Interfaces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User interfaces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Hardware interfaces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Software interfaces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dirty="0"/>
              <a:t>Communications interfaces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Functional Requirements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Non-functional Requirements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132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3206</TotalTime>
  <Words>1311</Words>
  <Application>Microsoft Office PowerPoint</Application>
  <PresentationFormat>Widescreen</PresentationFormat>
  <Paragraphs>199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More on Requirements</vt:lpstr>
      <vt:lpstr>Verifying and validating requirements in traditional processes</vt:lpstr>
      <vt:lpstr>Verifying and validating requirements in agile processes</vt:lpstr>
      <vt:lpstr>Requirements management in traditional processes</vt:lpstr>
      <vt:lpstr>Book outline for an SRS</vt:lpstr>
      <vt:lpstr>Project 1 outline for SRS</vt:lpstr>
      <vt:lpstr>Requirements management in agile processes</vt:lpstr>
      <vt:lpstr>Requirements vs. product design</vt:lpstr>
      <vt:lpstr>Requirements modeling</vt:lpstr>
      <vt:lpstr>Kinds of requirements modeling</vt:lpstr>
      <vt:lpstr>UML</vt:lpstr>
      <vt:lpstr>Modeling</vt:lpstr>
      <vt:lpstr>System modeling</vt:lpstr>
      <vt:lpstr>UML</vt:lpstr>
      <vt:lpstr>Activity diagrams</vt:lpstr>
      <vt:lpstr>More detailed activity model</vt:lpstr>
      <vt:lpstr>Data-driven modeling</vt:lpstr>
      <vt:lpstr>Use case diagrams</vt:lpstr>
      <vt:lpstr>Sequence diagrams</vt:lpstr>
      <vt:lpstr>State diagrams</vt:lpstr>
      <vt:lpstr>Event-driven modeling</vt:lpstr>
      <vt:lpstr>Class Diagrams</vt:lpstr>
      <vt:lpstr>Structural models</vt:lpstr>
      <vt:lpstr>Class diagrams</vt:lpstr>
      <vt:lpstr>Relationships</vt:lpstr>
      <vt:lpstr>Generalization</vt:lpstr>
      <vt:lpstr>Aggregation</vt:lpstr>
      <vt:lpstr>Upcoming</vt:lpstr>
      <vt:lpstr>Next time…</vt:lpstr>
      <vt:lpstr>PowerPoint Presentation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314</cp:revision>
  <dcterms:created xsi:type="dcterms:W3CDTF">2009-08-24T20:26:10Z</dcterms:created>
  <dcterms:modified xsi:type="dcterms:W3CDTF">2024-09-09T19:50:31Z</dcterms:modified>
</cp:coreProperties>
</file>